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82" r:id="rId2"/>
    <p:sldId id="260" r:id="rId3"/>
    <p:sldId id="290" r:id="rId4"/>
    <p:sldId id="261" r:id="rId5"/>
    <p:sldId id="262" r:id="rId6"/>
    <p:sldId id="291" r:id="rId7"/>
    <p:sldId id="293" r:id="rId8"/>
    <p:sldId id="274" r:id="rId9"/>
    <p:sldId id="292" r:id="rId10"/>
    <p:sldId id="281" r:id="rId11"/>
    <p:sldId id="294" r:id="rId12"/>
    <p:sldId id="275" r:id="rId13"/>
    <p:sldId id="287" r:id="rId14"/>
    <p:sldId id="305" r:id="rId15"/>
    <p:sldId id="296" r:id="rId16"/>
    <p:sldId id="295" r:id="rId17"/>
    <p:sldId id="303" r:id="rId18"/>
    <p:sldId id="298" r:id="rId19"/>
    <p:sldId id="297" r:id="rId20"/>
    <p:sldId id="265" r:id="rId21"/>
    <p:sldId id="267" r:id="rId22"/>
    <p:sldId id="288" r:id="rId23"/>
    <p:sldId id="270" r:id="rId24"/>
    <p:sldId id="300" r:id="rId25"/>
    <p:sldId id="299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9F7"/>
    <a:srgbClr val="005392"/>
    <a:srgbClr val="85DFFF"/>
    <a:srgbClr val="00FF00"/>
    <a:srgbClr val="FFFF75"/>
    <a:srgbClr val="ECECEC"/>
    <a:srgbClr val="CDF2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5441" autoAdjust="0"/>
  </p:normalViewPr>
  <p:slideViewPr>
    <p:cSldViewPr>
      <p:cViewPr varScale="1">
        <p:scale>
          <a:sx n="87" d="100"/>
          <a:sy n="87" d="100"/>
        </p:scale>
        <p:origin x="18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93F5D-ED6F-450A-93FA-01230F87F145}" type="datetimeFigureOut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4E8905-5990-4ED1-A8EE-1359FDB47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D302-4D96-4036-8D75-7A01B6745F4C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A879-F569-4CE4-B0F9-95761F200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1FA5-D664-42F2-A0CB-8251F5ECA4CE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0252-B7A7-4A0E-966D-6E1D60EF6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C50C-F679-4D37-A61E-FA438CEA2105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78FD-D333-4007-A77D-587A25FF3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F7812-3D3F-4E2E-AFEB-B8FCF821800A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5E15B-578A-4884-AF9F-EF67681DD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7B5A-AB24-4BB3-9386-B567582FDF92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33DB-C24F-473E-A5B8-FEAFD462C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0B7F8-B8A9-42DB-85BE-9BEC9072BF14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2799-BFB3-4B06-A164-06F808E62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5DD4D-EFF1-4802-ACE0-879290321328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6A5B-B52A-42DC-87D7-144CC53D4E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C164-9BC2-4594-958F-691EE708D6C9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7557-1A03-4E83-9661-E595A78B5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A3F0-4D7C-40DC-9990-B1C1AD80DE27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CCE0-1506-469D-81F5-FA62B51C4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345A-2DE9-4141-941B-7838EA394FF4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97DC-6F51-4228-ACED-D915969F3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429B-2F25-4128-B672-9BACC75293E0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5633-E810-4000-884B-F5315C0E5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EBCF1C-64EA-4995-804D-DD62D1BD2CB3}" type="datetime1">
              <a:rPr lang="ru-RU"/>
              <a:pPr>
                <a:defRPr/>
              </a:pPr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F80725-7EE1-42C5-AFAB-751031C59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0076D-73AE-458F-9FFD-AC818C9E6AB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14338" name="Содержимое 2"/>
          <p:cNvSpPr txBox="1">
            <a:spLocks/>
          </p:cNvSpPr>
          <p:nvPr/>
        </p:nvSpPr>
        <p:spPr bwMode="auto">
          <a:xfrm>
            <a:off x="0" y="3284538"/>
            <a:ext cx="9144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5400" b="1" dirty="0">
                <a:solidFill>
                  <a:srgbClr val="17375E"/>
                </a:solidFill>
                <a:cs typeface="Aharoni" pitchFamily="2" charset="-79"/>
              </a:rPr>
              <a:t>БЮДЖЕТ ДЛЯ ГРАЖДАН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по  проекту решения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«Об исполнении районного бюджета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 за </a:t>
            </a:r>
            <a:r>
              <a:rPr lang="ru-RU" sz="3200" b="1" dirty="0" smtClean="0">
                <a:solidFill>
                  <a:srgbClr val="17375E"/>
                </a:solidFill>
                <a:latin typeface="Arial" charset="0"/>
              </a:rPr>
              <a:t>2022 </a:t>
            </a:r>
            <a:r>
              <a:rPr lang="ru-RU" sz="3200" b="1" dirty="0">
                <a:solidFill>
                  <a:srgbClr val="17375E"/>
                </a:solidFill>
                <a:latin typeface="Arial" charset="0"/>
              </a:rPr>
              <a:t>год»</a:t>
            </a:r>
          </a:p>
        </p:txBody>
      </p:sp>
      <p:pic>
        <p:nvPicPr>
          <p:cNvPr id="14339" name="Picture 6" descr="Gerb обреза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2419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132138" y="1196975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000099"/>
                </a:solidFill>
                <a:latin typeface="Verdana" pitchFamily="34" charset="0"/>
              </a:rPr>
              <a:t>ХОТЫНЕЦКИЙ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33E6C-A79C-4EBA-B1E3-571F856CB97C}" type="slidenum">
              <a:rPr lang="ru-RU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23624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630936"/>
              </p:ext>
            </p:extLst>
          </p:nvPr>
        </p:nvGraphicFramePr>
        <p:xfrm>
          <a:off x="179513" y="1268413"/>
          <a:ext cx="8712970" cy="5874683"/>
        </p:xfrm>
        <a:graphic>
          <a:graphicData uri="http://schemas.openxmlformats.org/drawingml/2006/table">
            <a:tbl>
              <a:tblPr/>
              <a:tblGrid>
                <a:gridCol w="421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2022 г. к 2022г.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2022 г. к 2022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65069,6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82447,0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+17377,4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45225,5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58774,8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+13549,3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7284,8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7262,7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-22,1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акцизы на нефтепродукты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8406,2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9682,3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+1276,1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ЕНВД,ПАТЕНТ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1287,2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948,2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-26,3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-339,0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805,2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992,8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+187,6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госпошлины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1276,6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ЕСХН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797,5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1172,9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+375,4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4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УСН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  2,1 тыс.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руз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+2156,1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0" y="10001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2021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3D174-CB45-4F3D-B2C0-320A8EEA5CEB}" type="slidenum">
              <a:rPr lang="ru-RU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463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448985"/>
              </p:ext>
            </p:extLst>
          </p:nvPr>
        </p:nvGraphicFramePr>
        <p:xfrm>
          <a:off x="179388" y="1052513"/>
          <a:ext cx="8785225" cy="5666423"/>
        </p:xfrm>
        <a:graphic>
          <a:graphicData uri="http://schemas.openxmlformats.org/drawingml/2006/table">
            <a:tbl>
              <a:tblPr/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2022 г. к 2021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Прирост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2022 г. к 2021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Неналоговые доходы всего, из них: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26349,4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14183,3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-12166,1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8808,1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8252,9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-555,2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156,9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доходы от продажи земельных участков и имущества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16960,1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5173,1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-69,5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-11787,0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штрафы, санкции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539,8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68580" marR="68580" marT="60960" marB="609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-8,9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30 раз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 Box 60"/>
          <p:cNvSpPr txBox="1">
            <a:spLocks noChangeArrowheads="1"/>
          </p:cNvSpPr>
          <p:nvPr/>
        </p:nvSpPr>
        <p:spPr bwMode="auto">
          <a:xfrm>
            <a:off x="0" y="-26988"/>
            <a:ext cx="9144000" cy="10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КАКИЕ ОСНОВНЫЕ НЕНАЛОГОВЫЕ ДОХОДЫ ПОСТУПАЛИ 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КОНСОЛИДИРОВАННЫЙ БЮДЖЕТ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2021– 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527208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1412875"/>
          <a:ext cx="5976664" cy="45776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8219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на выравнивание бюджетной обеспеченности и поддержку мер сбалансированности бюджетов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93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68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  <a:endParaRPr lang="ru-RU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72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Arial" pitchFamily="34" charset="0"/>
                          <a:cs typeface="Arial" pitchFamily="34" charset="0"/>
                        </a:rPr>
                        <a:t>Прочие</a:t>
                      </a:r>
                      <a:r>
                        <a:rPr lang="ru-RU" sz="2200" b="1" baseline="0" dirty="0" smtClean="0">
                          <a:latin typeface="Arial" pitchFamily="34" charset="0"/>
                          <a:cs typeface="Arial" pitchFamily="34" charset="0"/>
                        </a:rPr>
                        <a:t> безвозмездные поступления</a:t>
                      </a:r>
                      <a:endParaRPr lang="en-US" sz="2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16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3644900"/>
            <a:ext cx="8683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2781300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628775"/>
            <a:ext cx="868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4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047739"/>
              </p:ext>
            </p:extLst>
          </p:nvPr>
        </p:nvGraphicFramePr>
        <p:xfrm>
          <a:off x="7092950" y="1412875"/>
          <a:ext cx="1765300" cy="4609148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49357,2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115127,0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19045,7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9411,9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-523,5 тыс.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88A6C-D691-4B48-BFFA-25794C5BD8AC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0" y="21907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БЕЗВОЗМЕЗДНЫЕ ПОСТУПЛЕНИЯ ИЗ ОБЛАСТНОГО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БЮДЖЕТА В КОНСОЛИДИРОВАННЫЙ БЮДЖЕТВ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635" name="Picture 2" descr="C:\Users\Sorokina\AppData\Local\Temp\Rar$DI00.173\Arrow_Blue_Right_clip_art_h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465638"/>
            <a:ext cx="8683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64E0-DF9B-4F10-8813-8F2CB01F2D49}" type="slidenum">
              <a:rPr lang="ru-RU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26632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640738"/>
              </p:ext>
            </p:extLst>
          </p:nvPr>
        </p:nvGraphicFramePr>
        <p:xfrm>
          <a:off x="814388" y="1263650"/>
          <a:ext cx="7077075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Лист" r:id="rId3" imgW="7077143" imgH="4695735" progId="Excel.Sheet.8">
                  <p:embed/>
                </p:oleObj>
              </mc:Choice>
              <mc:Fallback>
                <p:oleObj name="Лист" r:id="rId3" imgW="7077143" imgH="4695735" progId="Excel.Sheet.8">
                  <p:embed/>
                  <p:pic>
                    <p:nvPicPr>
                      <p:cNvPr id="0" name="Pictur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263650"/>
                        <a:ext cx="7077075" cy="469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899592" y="1196752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483768" y="5949280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932040" y="5949280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КОНСОЛИДИРОВАННОГО БЮДЖЕТА РАЙОНА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ПО РАСХОДАМ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32799-BFB3-4B06-A164-06F808E627D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6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207722"/>
              </p:ext>
            </p:extLst>
          </p:nvPr>
        </p:nvGraphicFramePr>
        <p:xfrm>
          <a:off x="107950" y="174625"/>
          <a:ext cx="9207500" cy="669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9" name="Лист" r:id="rId3" imgW="8810557" imgH="5467260" progId="Excel.Sheet.8">
                  <p:embed/>
                </p:oleObj>
              </mc:Choice>
              <mc:Fallback>
                <p:oleObj name="Лист" r:id="rId3" imgW="8810557" imgH="5467260" progId="Excel.Sheet.8">
                  <p:embed/>
                  <p:pic>
                    <p:nvPicPr>
                      <p:cNvPr id="12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4625"/>
                        <a:ext cx="9207500" cy="6694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3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9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986353"/>
              </p:ext>
            </p:extLst>
          </p:nvPr>
        </p:nvGraphicFramePr>
        <p:xfrm>
          <a:off x="-968375" y="1103313"/>
          <a:ext cx="9680575" cy="46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Лист" r:id="rId3" imgW="9401243" imgH="4572000" progId="Excel.Sheet.8">
                  <p:embed/>
                </p:oleObj>
              </mc:Choice>
              <mc:Fallback>
                <p:oleObj name="Лист" r:id="rId3" imgW="9401243" imgH="4572000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8375" y="1103313"/>
                        <a:ext cx="9680575" cy="4625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A5F2B-49BA-4D3B-B990-38A93BA22CF1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24944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484" y="2853481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112222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977605" y="6112222"/>
            <a:ext cx="1368151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462208" y="5897339"/>
            <a:ext cx="2752083" cy="69269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040537" y="5970934"/>
            <a:ext cx="2232248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1000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РАЙОННОГО БЮДЖЕТА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ЗА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25"/>
          <p:cNvSpPr>
            <a:spLocks noChangeShapeType="1"/>
          </p:cNvSpPr>
          <p:nvPr/>
        </p:nvSpPr>
        <p:spPr bwMode="auto">
          <a:xfrm>
            <a:off x="72358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8" name="Line 26"/>
          <p:cNvSpPr>
            <a:spLocks noChangeShapeType="1"/>
          </p:cNvSpPr>
          <p:nvPr/>
        </p:nvSpPr>
        <p:spPr bwMode="auto">
          <a:xfrm>
            <a:off x="8120063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699" name="Line 34"/>
          <p:cNvSpPr>
            <a:spLocks noChangeShapeType="1"/>
          </p:cNvSpPr>
          <p:nvPr/>
        </p:nvSpPr>
        <p:spPr bwMode="auto">
          <a:xfrm>
            <a:off x="8899525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E5AF4-7CD5-4517-8562-C4A298F08831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50825" y="981075"/>
            <a:ext cx="7002463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7235825" y="981075"/>
            <a:ext cx="850900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8120063" y="981075"/>
            <a:ext cx="779462" cy="7191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266700" y="1700213"/>
            <a:ext cx="7002463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Хотынецком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2022-2026 годы»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Rectangle 8"/>
          <p:cNvSpPr>
            <a:spLocks noChangeArrowheads="1"/>
          </p:cNvSpPr>
          <p:nvPr/>
        </p:nvSpPr>
        <p:spPr bwMode="auto">
          <a:xfrm>
            <a:off x="7225098" y="1659732"/>
            <a:ext cx="850900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185750,4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6" name="Rectangle 9"/>
          <p:cNvSpPr>
            <a:spLocks noChangeArrowheads="1"/>
          </p:cNvSpPr>
          <p:nvPr/>
        </p:nvSpPr>
        <p:spPr bwMode="auto">
          <a:xfrm>
            <a:off x="8143714" y="1677989"/>
            <a:ext cx="779462" cy="5762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7" name="Rectangle 10"/>
          <p:cNvSpPr>
            <a:spLocks noChangeArrowheads="1"/>
          </p:cNvSpPr>
          <p:nvPr/>
        </p:nvSpPr>
        <p:spPr bwMode="auto">
          <a:xfrm>
            <a:off x="266700" y="2354262"/>
            <a:ext cx="7002464" cy="511174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культуры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2022-2026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7254875" y="2276475"/>
            <a:ext cx="846138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5170,4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09" name="Rectangle 12"/>
          <p:cNvSpPr>
            <a:spLocks noChangeArrowheads="1"/>
          </p:cNvSpPr>
          <p:nvPr/>
        </p:nvSpPr>
        <p:spPr bwMode="auto">
          <a:xfrm>
            <a:off x="8120063" y="2276475"/>
            <a:ext cx="779462" cy="66992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0" name="Rectangle 16"/>
          <p:cNvSpPr>
            <a:spLocks noChangeArrowheads="1"/>
          </p:cNvSpPr>
          <p:nvPr/>
        </p:nvSpPr>
        <p:spPr bwMode="auto">
          <a:xfrm>
            <a:off x="250825" y="3789363"/>
            <a:ext cx="7002463" cy="45561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Отходы на 2018-2020 годы</a:t>
            </a:r>
          </a:p>
        </p:txBody>
      </p:sp>
      <p:sp>
        <p:nvSpPr>
          <p:cNvPr id="29711" name="Rectangle 17"/>
          <p:cNvSpPr>
            <a:spLocks noChangeArrowheads="1"/>
          </p:cNvSpPr>
          <p:nvPr/>
        </p:nvSpPr>
        <p:spPr bwMode="auto">
          <a:xfrm>
            <a:off x="7235825" y="3789363"/>
            <a:ext cx="884238" cy="46037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12" name="Rectangle 18"/>
          <p:cNvSpPr>
            <a:spLocks noChangeArrowheads="1"/>
          </p:cNvSpPr>
          <p:nvPr/>
        </p:nvSpPr>
        <p:spPr bwMode="auto">
          <a:xfrm>
            <a:off x="8120063" y="3644900"/>
            <a:ext cx="779462" cy="4508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>
            <a:off x="266700" y="170021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4" name="Line 28"/>
          <p:cNvSpPr>
            <a:spLocks noChangeShapeType="1"/>
          </p:cNvSpPr>
          <p:nvPr/>
        </p:nvSpPr>
        <p:spPr bwMode="auto">
          <a:xfrm>
            <a:off x="266700" y="23574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5" name="Line 29"/>
          <p:cNvSpPr>
            <a:spLocks noChangeShapeType="1"/>
          </p:cNvSpPr>
          <p:nvPr/>
        </p:nvSpPr>
        <p:spPr bwMode="auto">
          <a:xfrm>
            <a:off x="266700" y="30273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6" name="Line 30"/>
          <p:cNvSpPr>
            <a:spLocks noChangeShapeType="1"/>
          </p:cNvSpPr>
          <p:nvPr/>
        </p:nvSpPr>
        <p:spPr bwMode="auto">
          <a:xfrm>
            <a:off x="266700" y="36163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7" name="Line 31"/>
          <p:cNvSpPr>
            <a:spLocks noChangeShapeType="1"/>
          </p:cNvSpPr>
          <p:nvPr/>
        </p:nvSpPr>
        <p:spPr bwMode="auto">
          <a:xfrm>
            <a:off x="266700" y="42878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8" name="Line 32"/>
          <p:cNvSpPr>
            <a:spLocks noChangeShapeType="1"/>
          </p:cNvSpPr>
          <p:nvPr/>
        </p:nvSpPr>
        <p:spPr bwMode="auto">
          <a:xfrm>
            <a:off x="250825" y="49418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19" name="Line 33"/>
          <p:cNvSpPr>
            <a:spLocks noChangeShapeType="1"/>
          </p:cNvSpPr>
          <p:nvPr/>
        </p:nvSpPr>
        <p:spPr bwMode="auto">
          <a:xfrm>
            <a:off x="266700" y="981075"/>
            <a:ext cx="0" cy="5427663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0" name="Line 35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1" name="Line 36"/>
          <p:cNvSpPr>
            <a:spLocks noChangeShapeType="1"/>
          </p:cNvSpPr>
          <p:nvPr/>
        </p:nvSpPr>
        <p:spPr bwMode="auto">
          <a:xfrm>
            <a:off x="266700" y="58896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29723" name="Rectangle 39"/>
          <p:cNvSpPr>
            <a:spLocks noChangeArrowheads="1"/>
          </p:cNvSpPr>
          <p:nvPr/>
        </p:nvSpPr>
        <p:spPr bwMode="auto">
          <a:xfrm>
            <a:off x="244370" y="5722940"/>
            <a:ext cx="7002464" cy="650875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архивного дела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на 2022-2026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24" name="Rectangle 40"/>
          <p:cNvSpPr>
            <a:spLocks noChangeArrowheads="1"/>
          </p:cNvSpPr>
          <p:nvPr/>
        </p:nvSpPr>
        <p:spPr bwMode="auto">
          <a:xfrm>
            <a:off x="7262709" y="5589589"/>
            <a:ext cx="824016" cy="81915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13,7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5" name="Rectangle 41"/>
          <p:cNvSpPr>
            <a:spLocks noChangeArrowheads="1"/>
          </p:cNvSpPr>
          <p:nvPr/>
        </p:nvSpPr>
        <p:spPr bwMode="auto">
          <a:xfrm>
            <a:off x="8120063" y="5588000"/>
            <a:ext cx="779462" cy="82073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92,6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6" name="Rectangle 16"/>
          <p:cNvSpPr>
            <a:spLocks noChangeArrowheads="1"/>
          </p:cNvSpPr>
          <p:nvPr/>
        </p:nvSpPr>
        <p:spPr bwMode="auto">
          <a:xfrm>
            <a:off x="300038" y="3616326"/>
            <a:ext cx="7001038" cy="585788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"Развитие муниципальной службы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Орловской области на 2021-2023 годы"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27" name="Rectangle 17"/>
          <p:cNvSpPr>
            <a:spLocks noChangeArrowheads="1"/>
          </p:cNvSpPr>
          <p:nvPr/>
        </p:nvSpPr>
        <p:spPr bwMode="auto">
          <a:xfrm>
            <a:off x="7121250" y="3624212"/>
            <a:ext cx="966900" cy="45090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17,9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28" name="Rectangle 19"/>
          <p:cNvSpPr>
            <a:spLocks noChangeArrowheads="1"/>
          </p:cNvSpPr>
          <p:nvPr/>
        </p:nvSpPr>
        <p:spPr bwMode="auto">
          <a:xfrm>
            <a:off x="330363" y="4219572"/>
            <a:ext cx="6906255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"Профилактика правонарушений и укрепление общественной безопасности на 2021 - 2025 годы"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29" name="Rectangle 20"/>
          <p:cNvSpPr>
            <a:spLocks noChangeArrowheads="1"/>
          </p:cNvSpPr>
          <p:nvPr/>
        </p:nvSpPr>
        <p:spPr bwMode="auto">
          <a:xfrm>
            <a:off x="7340602" y="4229099"/>
            <a:ext cx="731674" cy="56356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2,5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0" name="Rectangle 21"/>
          <p:cNvSpPr>
            <a:spLocks noChangeArrowheads="1"/>
          </p:cNvSpPr>
          <p:nvPr/>
        </p:nvSpPr>
        <p:spPr bwMode="auto">
          <a:xfrm>
            <a:off x="8176259" y="4219572"/>
            <a:ext cx="699615" cy="50482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731" name="Rectangle 13"/>
          <p:cNvSpPr>
            <a:spLocks noChangeArrowheads="1"/>
          </p:cNvSpPr>
          <p:nvPr/>
        </p:nvSpPr>
        <p:spPr bwMode="auto">
          <a:xfrm>
            <a:off x="285750" y="2933699"/>
            <a:ext cx="6983413" cy="71120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«Управление муниципальными финансами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2020-2025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32" name="Rectangle 14"/>
          <p:cNvSpPr>
            <a:spLocks noChangeArrowheads="1"/>
          </p:cNvSpPr>
          <p:nvPr/>
        </p:nvSpPr>
        <p:spPr bwMode="auto">
          <a:xfrm>
            <a:off x="7269163" y="2971800"/>
            <a:ext cx="850900" cy="66833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3626,6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3" name="Rectangle 15"/>
          <p:cNvSpPr>
            <a:spLocks noChangeArrowheads="1"/>
          </p:cNvSpPr>
          <p:nvPr/>
        </p:nvSpPr>
        <p:spPr bwMode="auto">
          <a:xfrm>
            <a:off x="8101013" y="2952750"/>
            <a:ext cx="779462" cy="68738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4" name="Rectangle 22"/>
          <p:cNvSpPr>
            <a:spLocks noChangeArrowheads="1"/>
          </p:cNvSpPr>
          <p:nvPr/>
        </p:nvSpPr>
        <p:spPr bwMode="auto">
          <a:xfrm>
            <a:off x="298614" y="4891086"/>
            <a:ext cx="6970549" cy="78105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«Комплексные меры противодействия злоупотреблению наркотическими средствами и их незаконному обороту на 2021-2023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735" name="Rectangle 23"/>
          <p:cNvSpPr>
            <a:spLocks noChangeArrowheads="1"/>
          </p:cNvSpPr>
          <p:nvPr/>
        </p:nvSpPr>
        <p:spPr bwMode="auto">
          <a:xfrm>
            <a:off x="7235825" y="4724400"/>
            <a:ext cx="884238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736" name="Rectangle 24"/>
          <p:cNvSpPr>
            <a:spLocks noChangeArrowheads="1"/>
          </p:cNvSpPr>
          <p:nvPr/>
        </p:nvSpPr>
        <p:spPr bwMode="auto">
          <a:xfrm>
            <a:off x="8120063" y="4727575"/>
            <a:ext cx="779462" cy="9445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266700" y="981075"/>
            <a:ext cx="7002463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269163" y="981075"/>
            <a:ext cx="850900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8120063" y="981075"/>
            <a:ext cx="779462" cy="11080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266700" y="2111375"/>
            <a:ext cx="7002463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"Военно-патриотическое воспитание молодежи на 2022-2024 годы"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7247424" y="2059541"/>
            <a:ext cx="850900" cy="67151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4,8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8153401" y="2101851"/>
            <a:ext cx="657086" cy="66976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217486" y="2738437"/>
            <a:ext cx="7018339" cy="818877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«Повышение безопасности дорожного движения в 2020-2022 годах»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7235824" y="2781300"/>
            <a:ext cx="850901" cy="529189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916,8</a:t>
            </a:r>
            <a:endParaRPr lang="ru-RU" sz="1400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8141803" y="2782889"/>
            <a:ext cx="757722" cy="56388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98,1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0" name="Rectangle 15"/>
          <p:cNvSpPr>
            <a:spLocks noChangeArrowheads="1"/>
          </p:cNvSpPr>
          <p:nvPr/>
        </p:nvSpPr>
        <p:spPr bwMode="auto">
          <a:xfrm>
            <a:off x="250824" y="3318428"/>
            <a:ext cx="7018339" cy="106624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«Развитие, ремонт и содержание сети автомобильных дорог общего пользования местного значения в границах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2023-2027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31" name="Rectangle 16"/>
          <p:cNvSpPr>
            <a:spLocks noChangeArrowheads="1"/>
          </p:cNvSpPr>
          <p:nvPr/>
        </p:nvSpPr>
        <p:spPr bwMode="auto">
          <a:xfrm>
            <a:off x="7235825" y="3321766"/>
            <a:ext cx="917576" cy="746476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13445,8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2" name="Rectangle 17"/>
          <p:cNvSpPr>
            <a:spLocks noChangeArrowheads="1"/>
          </p:cNvSpPr>
          <p:nvPr/>
        </p:nvSpPr>
        <p:spPr bwMode="auto">
          <a:xfrm>
            <a:off x="8141803" y="3334302"/>
            <a:ext cx="757722" cy="790023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</a:p>
        </p:txBody>
      </p:sp>
      <p:sp>
        <p:nvSpPr>
          <p:cNvPr id="30733" name="Rectangle 18"/>
          <p:cNvSpPr>
            <a:spLocks noChangeArrowheads="1"/>
          </p:cNvSpPr>
          <p:nvPr/>
        </p:nvSpPr>
        <p:spPr bwMode="auto">
          <a:xfrm>
            <a:off x="285750" y="4260849"/>
            <a:ext cx="6983413" cy="44291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"Молодежь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2021 - 2024 годы"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34" name="Rectangle 19"/>
          <p:cNvSpPr>
            <a:spLocks noChangeArrowheads="1"/>
          </p:cNvSpPr>
          <p:nvPr/>
        </p:nvSpPr>
        <p:spPr bwMode="auto">
          <a:xfrm>
            <a:off x="7262814" y="4063999"/>
            <a:ext cx="839302" cy="639762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49,4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5" name="Rectangle 20"/>
          <p:cNvSpPr>
            <a:spLocks noChangeArrowheads="1"/>
          </p:cNvSpPr>
          <p:nvPr/>
        </p:nvSpPr>
        <p:spPr bwMode="auto">
          <a:xfrm>
            <a:off x="8153401" y="4128566"/>
            <a:ext cx="728177" cy="61488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36" name="Line 24"/>
          <p:cNvSpPr>
            <a:spLocks noChangeShapeType="1"/>
          </p:cNvSpPr>
          <p:nvPr/>
        </p:nvSpPr>
        <p:spPr bwMode="auto">
          <a:xfrm>
            <a:off x="7269163" y="3333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7" name="Line 25"/>
          <p:cNvSpPr>
            <a:spLocks noChangeShapeType="1"/>
          </p:cNvSpPr>
          <p:nvPr/>
        </p:nvSpPr>
        <p:spPr bwMode="auto">
          <a:xfrm>
            <a:off x="8120063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8" name="Line 26"/>
          <p:cNvSpPr>
            <a:spLocks noChangeShapeType="1"/>
          </p:cNvSpPr>
          <p:nvPr/>
        </p:nvSpPr>
        <p:spPr bwMode="auto">
          <a:xfrm>
            <a:off x="266700" y="2089150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39" name="Line 27"/>
          <p:cNvSpPr>
            <a:spLocks noChangeShapeType="1"/>
          </p:cNvSpPr>
          <p:nvPr/>
        </p:nvSpPr>
        <p:spPr bwMode="auto">
          <a:xfrm>
            <a:off x="266700" y="2759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0" name="Line 28"/>
          <p:cNvSpPr>
            <a:spLocks noChangeShapeType="1"/>
          </p:cNvSpPr>
          <p:nvPr/>
        </p:nvSpPr>
        <p:spPr bwMode="auto">
          <a:xfrm>
            <a:off x="125657" y="3598861"/>
            <a:ext cx="8715513" cy="22227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1" name="Line 29"/>
          <p:cNvSpPr>
            <a:spLocks noChangeShapeType="1"/>
          </p:cNvSpPr>
          <p:nvPr/>
        </p:nvSpPr>
        <p:spPr bwMode="auto">
          <a:xfrm flipV="1">
            <a:off x="51183" y="4073252"/>
            <a:ext cx="8684830" cy="208236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2" name="Line 30"/>
          <p:cNvSpPr>
            <a:spLocks noChangeShapeType="1"/>
          </p:cNvSpPr>
          <p:nvPr/>
        </p:nvSpPr>
        <p:spPr bwMode="auto">
          <a:xfrm>
            <a:off x="250825" y="479742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3" name="Line 31"/>
          <p:cNvSpPr>
            <a:spLocks noChangeShapeType="1"/>
          </p:cNvSpPr>
          <p:nvPr/>
        </p:nvSpPr>
        <p:spPr bwMode="auto">
          <a:xfrm>
            <a:off x="266700" y="54006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4" name="Line 32"/>
          <p:cNvSpPr>
            <a:spLocks noChangeShapeType="1"/>
          </p:cNvSpPr>
          <p:nvPr/>
        </p:nvSpPr>
        <p:spPr bwMode="auto">
          <a:xfrm>
            <a:off x="250824" y="981075"/>
            <a:ext cx="34925" cy="493045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5" name="Line 33"/>
          <p:cNvSpPr>
            <a:spLocks noChangeShapeType="1"/>
          </p:cNvSpPr>
          <p:nvPr/>
        </p:nvSpPr>
        <p:spPr bwMode="auto">
          <a:xfrm>
            <a:off x="8893175" y="981075"/>
            <a:ext cx="0" cy="5006975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6" name="Line 34"/>
          <p:cNvSpPr>
            <a:spLocks noChangeShapeType="1"/>
          </p:cNvSpPr>
          <p:nvPr/>
        </p:nvSpPr>
        <p:spPr bwMode="auto">
          <a:xfrm>
            <a:off x="266700" y="981075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7" name="Line 35"/>
          <p:cNvSpPr>
            <a:spLocks noChangeShapeType="1"/>
          </p:cNvSpPr>
          <p:nvPr/>
        </p:nvSpPr>
        <p:spPr bwMode="auto">
          <a:xfrm>
            <a:off x="266700" y="5988050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ГОДУ</a:t>
            </a:r>
          </a:p>
        </p:txBody>
      </p:sp>
      <p:sp>
        <p:nvSpPr>
          <p:cNvPr id="30749" name="Rectangle 38"/>
          <p:cNvSpPr>
            <a:spLocks noChangeArrowheads="1"/>
          </p:cNvSpPr>
          <p:nvPr/>
        </p:nvSpPr>
        <p:spPr bwMode="auto">
          <a:xfrm>
            <a:off x="263526" y="4857749"/>
            <a:ext cx="6989762" cy="45719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>
              <a:solidFill>
                <a:srgbClr val="FFFF75"/>
              </a:solidFill>
              <a:latin typeface="Times New Roman" pitchFamily="18" charset="0"/>
            </a:endParaRPr>
          </a:p>
        </p:txBody>
      </p:sp>
      <p:sp>
        <p:nvSpPr>
          <p:cNvPr id="30750" name="Rectangle 39"/>
          <p:cNvSpPr>
            <a:spLocks noChangeArrowheads="1"/>
          </p:cNvSpPr>
          <p:nvPr/>
        </p:nvSpPr>
        <p:spPr bwMode="auto">
          <a:xfrm>
            <a:off x="7235825" y="4724400"/>
            <a:ext cx="850900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1" name="Rectangle 40"/>
          <p:cNvSpPr>
            <a:spLocks noChangeArrowheads="1"/>
          </p:cNvSpPr>
          <p:nvPr/>
        </p:nvSpPr>
        <p:spPr bwMode="auto">
          <a:xfrm flipV="1">
            <a:off x="7956550" y="4724400"/>
            <a:ext cx="779463" cy="73025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rot="10800000" lIns="68580" tIns="60960" rIns="68580" bIns="60960" anchor="ctr"/>
          <a:lstStyle/>
          <a:p>
            <a:pPr algn="ctr"/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752" name="Rectangle 41"/>
          <p:cNvSpPr>
            <a:spLocks noChangeArrowheads="1"/>
          </p:cNvSpPr>
          <p:nvPr/>
        </p:nvSpPr>
        <p:spPr bwMode="auto">
          <a:xfrm>
            <a:off x="280989" y="4903467"/>
            <a:ext cx="6910385" cy="100806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«Содействие занятости несовершеннолетних граждан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2021-2023 годы»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53" name="Rectangle 42"/>
          <p:cNvSpPr>
            <a:spLocks noChangeArrowheads="1"/>
          </p:cNvSpPr>
          <p:nvPr/>
        </p:nvSpPr>
        <p:spPr bwMode="auto">
          <a:xfrm>
            <a:off x="7235824" y="4963791"/>
            <a:ext cx="858839" cy="828723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48,6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4" name="Rectangle 43"/>
          <p:cNvSpPr>
            <a:spLocks noChangeArrowheads="1"/>
          </p:cNvSpPr>
          <p:nvPr/>
        </p:nvSpPr>
        <p:spPr bwMode="auto">
          <a:xfrm>
            <a:off x="8138011" y="4938986"/>
            <a:ext cx="721827" cy="774262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5" name="Rectangle 13"/>
          <p:cNvSpPr>
            <a:spLocks noChangeArrowheads="1"/>
          </p:cNvSpPr>
          <p:nvPr/>
        </p:nvSpPr>
        <p:spPr bwMode="auto">
          <a:xfrm>
            <a:off x="284164" y="5911530"/>
            <a:ext cx="6978650" cy="946470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«Формирование законопослушного поведения участников дорожного движения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на 2022 год»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56" name="Rectangle 14"/>
          <p:cNvSpPr>
            <a:spLocks noChangeArrowheads="1"/>
          </p:cNvSpPr>
          <p:nvPr/>
        </p:nvSpPr>
        <p:spPr bwMode="auto">
          <a:xfrm>
            <a:off x="7210596" y="5897882"/>
            <a:ext cx="833437" cy="960118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0757" name="Rectangle 15"/>
          <p:cNvSpPr>
            <a:spLocks noChangeArrowheads="1"/>
          </p:cNvSpPr>
          <p:nvPr/>
        </p:nvSpPr>
        <p:spPr bwMode="auto">
          <a:xfrm>
            <a:off x="8145463" y="5911530"/>
            <a:ext cx="769935" cy="851270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</a:p>
        </p:txBody>
      </p:sp>
      <p:sp>
        <p:nvSpPr>
          <p:cNvPr id="30758" name="Line 30"/>
          <p:cNvSpPr>
            <a:spLocks noChangeShapeType="1"/>
          </p:cNvSpPr>
          <p:nvPr/>
        </p:nvSpPr>
        <p:spPr bwMode="auto">
          <a:xfrm>
            <a:off x="8893175" y="3716338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8B7B9-FDF7-4452-A371-E98229759F3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60350" y="836613"/>
            <a:ext cx="7002463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Муниципальная программа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262813" y="836613"/>
            <a:ext cx="850900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  <a:p>
            <a:pPr algn="ctr"/>
            <a:endParaRPr lang="ru-RU" sz="16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8113713" y="836613"/>
            <a:ext cx="779462" cy="14414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600" b="1">
                <a:solidFill>
                  <a:schemeClr val="bg1"/>
                </a:solidFill>
                <a:cs typeface="Times New Roman" pitchFamily="18" charset="0"/>
              </a:rPr>
              <a:t>% испол-нения</a:t>
            </a:r>
          </a:p>
        </p:txBody>
      </p:sp>
      <p:sp>
        <p:nvSpPr>
          <p:cNvPr id="33797" name="Rectangle 16"/>
          <p:cNvSpPr>
            <a:spLocks noChangeArrowheads="1"/>
          </p:cNvSpPr>
          <p:nvPr/>
        </p:nvSpPr>
        <p:spPr bwMode="auto">
          <a:xfrm>
            <a:off x="260350" y="2276475"/>
            <a:ext cx="7002463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"Обустройство и ремонт контейнерных площадок для сбора ТКО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2022-2024 годах"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798" name="Rectangle 17"/>
          <p:cNvSpPr>
            <a:spLocks noChangeArrowheads="1"/>
          </p:cNvSpPr>
          <p:nvPr/>
        </p:nvSpPr>
        <p:spPr bwMode="auto">
          <a:xfrm>
            <a:off x="7161778" y="2254429"/>
            <a:ext cx="850900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6,6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799" name="Rectangle 18"/>
          <p:cNvSpPr>
            <a:spLocks noChangeArrowheads="1"/>
          </p:cNvSpPr>
          <p:nvPr/>
        </p:nvSpPr>
        <p:spPr bwMode="auto">
          <a:xfrm>
            <a:off x="8113713" y="2276475"/>
            <a:ext cx="779462" cy="67945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269877" y="5437241"/>
            <a:ext cx="6797350" cy="928550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"Содержание муниципальных гражданских кладбищ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Хотынецком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Орловской области на 2021-2023 годы"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1" name="Rectangle 20"/>
          <p:cNvSpPr>
            <a:spLocks noChangeArrowheads="1"/>
          </p:cNvSpPr>
          <p:nvPr/>
        </p:nvSpPr>
        <p:spPr bwMode="auto">
          <a:xfrm rot="10800000" flipV="1">
            <a:off x="7239492" y="6377849"/>
            <a:ext cx="845178" cy="392489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210820,3</a:t>
            </a:r>
          </a:p>
          <a:p>
            <a:pPr algn="ctr"/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2" name="Rectangle 21"/>
          <p:cNvSpPr>
            <a:spLocks noChangeArrowheads="1"/>
          </p:cNvSpPr>
          <p:nvPr/>
        </p:nvSpPr>
        <p:spPr bwMode="auto">
          <a:xfrm>
            <a:off x="8123239" y="6344294"/>
            <a:ext cx="1020761" cy="426045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03" name="Line 22"/>
          <p:cNvSpPr>
            <a:spLocks noChangeShapeType="1"/>
          </p:cNvSpPr>
          <p:nvPr/>
        </p:nvSpPr>
        <p:spPr bwMode="auto">
          <a:xfrm>
            <a:off x="7178895" y="1045860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4" name="Line 23"/>
          <p:cNvSpPr>
            <a:spLocks noChangeShapeType="1"/>
          </p:cNvSpPr>
          <p:nvPr/>
        </p:nvSpPr>
        <p:spPr bwMode="auto">
          <a:xfrm>
            <a:off x="8113713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5" name="Line 24"/>
          <p:cNvSpPr>
            <a:spLocks noChangeShapeType="1"/>
          </p:cNvSpPr>
          <p:nvPr/>
        </p:nvSpPr>
        <p:spPr bwMode="auto">
          <a:xfrm>
            <a:off x="260350" y="2278063"/>
            <a:ext cx="863282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6" name="Line 25"/>
          <p:cNvSpPr>
            <a:spLocks noChangeShapeType="1"/>
          </p:cNvSpPr>
          <p:nvPr/>
        </p:nvSpPr>
        <p:spPr bwMode="auto">
          <a:xfrm>
            <a:off x="260350" y="314166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7" name="Line 26"/>
          <p:cNvSpPr>
            <a:spLocks noChangeShapeType="1"/>
          </p:cNvSpPr>
          <p:nvPr/>
        </p:nvSpPr>
        <p:spPr bwMode="auto">
          <a:xfrm>
            <a:off x="260350" y="381158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8" name="Line 27"/>
          <p:cNvSpPr>
            <a:spLocks noChangeShapeType="1"/>
          </p:cNvSpPr>
          <p:nvPr/>
        </p:nvSpPr>
        <p:spPr bwMode="auto">
          <a:xfrm>
            <a:off x="260350" y="4757738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9" name="Line 28"/>
          <p:cNvSpPr>
            <a:spLocks noChangeShapeType="1"/>
          </p:cNvSpPr>
          <p:nvPr/>
        </p:nvSpPr>
        <p:spPr bwMode="auto">
          <a:xfrm>
            <a:off x="2051720" y="5589240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0" name="Line 29"/>
          <p:cNvSpPr>
            <a:spLocks noChangeShapeType="1"/>
          </p:cNvSpPr>
          <p:nvPr/>
        </p:nvSpPr>
        <p:spPr bwMode="auto">
          <a:xfrm>
            <a:off x="260350" y="836613"/>
            <a:ext cx="0" cy="5040312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11" name="Line 31"/>
          <p:cNvSpPr>
            <a:spLocks noChangeShapeType="1"/>
          </p:cNvSpPr>
          <p:nvPr/>
        </p:nvSpPr>
        <p:spPr bwMode="auto">
          <a:xfrm>
            <a:off x="260350" y="836613"/>
            <a:ext cx="8632825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ИСПОЛНЕНИЕ МУНИЦИПАЛЬНЫХ ПРОГРАММ В 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</a:t>
            </a:r>
            <a:r>
              <a:rPr lang="ru-RU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ГОДУ</a:t>
            </a:r>
          </a:p>
        </p:txBody>
      </p:sp>
      <p:sp>
        <p:nvSpPr>
          <p:cNvPr id="33813" name="Rectangle 35"/>
          <p:cNvSpPr>
            <a:spLocks noChangeArrowheads="1"/>
          </p:cNvSpPr>
          <p:nvPr/>
        </p:nvSpPr>
        <p:spPr bwMode="auto">
          <a:xfrm>
            <a:off x="250824" y="3106738"/>
            <a:ext cx="7002464" cy="352424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"Улучшение водоснабжения и водоотведения в сельских населенных пунктах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 году"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14" name="Rectangle 36"/>
          <p:cNvSpPr>
            <a:spLocks noChangeArrowheads="1"/>
          </p:cNvSpPr>
          <p:nvPr/>
        </p:nvSpPr>
        <p:spPr bwMode="auto">
          <a:xfrm>
            <a:off x="7171982" y="3073705"/>
            <a:ext cx="912690" cy="735199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1353,5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5" name="Rectangle 37"/>
          <p:cNvSpPr>
            <a:spLocks noChangeArrowheads="1"/>
          </p:cNvSpPr>
          <p:nvPr/>
        </p:nvSpPr>
        <p:spPr bwMode="auto">
          <a:xfrm>
            <a:off x="8121185" y="3073704"/>
            <a:ext cx="752474" cy="750581"/>
          </a:xfrm>
          <a:prstGeom prst="rect">
            <a:avLst/>
          </a:prstGeom>
          <a:solidFill>
            <a:srgbClr val="B9E1FF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96,1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6" name="Rectangle 38"/>
          <p:cNvSpPr>
            <a:spLocks noChangeArrowheads="1"/>
          </p:cNvSpPr>
          <p:nvPr/>
        </p:nvSpPr>
        <p:spPr bwMode="auto">
          <a:xfrm>
            <a:off x="260349" y="3949845"/>
            <a:ext cx="6826393" cy="679215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"Сохранение и реконструкция военно-мемориальных объектов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районе (2022-2026 годы)"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17" name="Rectangle 39"/>
          <p:cNvSpPr>
            <a:spLocks noChangeArrowheads="1"/>
          </p:cNvSpPr>
          <p:nvPr/>
        </p:nvSpPr>
        <p:spPr bwMode="auto">
          <a:xfrm>
            <a:off x="7343777" y="4057160"/>
            <a:ext cx="654515" cy="373551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206,3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18" name="Rectangle 40"/>
          <p:cNvSpPr>
            <a:spLocks noChangeArrowheads="1"/>
          </p:cNvSpPr>
          <p:nvPr/>
        </p:nvSpPr>
        <p:spPr bwMode="auto">
          <a:xfrm>
            <a:off x="8104189" y="5612560"/>
            <a:ext cx="788986" cy="73173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9" name="Rectangle 38"/>
          <p:cNvSpPr>
            <a:spLocks noChangeArrowheads="1"/>
          </p:cNvSpPr>
          <p:nvPr/>
        </p:nvSpPr>
        <p:spPr bwMode="auto">
          <a:xfrm flipV="1">
            <a:off x="250770" y="4711959"/>
            <a:ext cx="6867528" cy="116190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20" name="Rectangle 39"/>
          <p:cNvSpPr>
            <a:spLocks noChangeArrowheads="1"/>
          </p:cNvSpPr>
          <p:nvPr/>
        </p:nvSpPr>
        <p:spPr bwMode="auto">
          <a:xfrm>
            <a:off x="7178894" y="4027485"/>
            <a:ext cx="898306" cy="52705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291,9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1" name="Rectangle 40"/>
          <p:cNvSpPr>
            <a:spLocks noChangeArrowheads="1"/>
          </p:cNvSpPr>
          <p:nvPr/>
        </p:nvSpPr>
        <p:spPr bwMode="auto">
          <a:xfrm>
            <a:off x="8123239" y="4027485"/>
            <a:ext cx="769935" cy="527054"/>
          </a:xfrm>
          <a:prstGeom prst="rect">
            <a:avLst/>
          </a:prstGeom>
          <a:solidFill>
            <a:srgbClr val="E9EDF4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2" name="Rectangle 19"/>
          <p:cNvSpPr>
            <a:spLocks noChangeArrowheads="1"/>
          </p:cNvSpPr>
          <p:nvPr/>
        </p:nvSpPr>
        <p:spPr bwMode="auto">
          <a:xfrm>
            <a:off x="269876" y="4578699"/>
            <a:ext cx="6834627" cy="858542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"Обеспечение безопасности людей на водных объектах, создание и оборудование мест массового отдыха у водных объектов на территории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</a:rPr>
              <a:t>Хотынецкого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района в 2022 году"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823" name="Rectangle 20"/>
          <p:cNvSpPr>
            <a:spLocks noChangeArrowheads="1"/>
          </p:cNvSpPr>
          <p:nvPr/>
        </p:nvSpPr>
        <p:spPr bwMode="auto">
          <a:xfrm>
            <a:off x="7239492" y="4781059"/>
            <a:ext cx="753027" cy="808181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9,3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3824" name="Rectangle 21"/>
          <p:cNvSpPr>
            <a:spLocks noChangeArrowheads="1"/>
          </p:cNvSpPr>
          <p:nvPr/>
        </p:nvSpPr>
        <p:spPr bwMode="auto">
          <a:xfrm>
            <a:off x="8104188" y="4840638"/>
            <a:ext cx="769471" cy="748603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100,0</a:t>
            </a:r>
            <a:endParaRPr lang="ru-RU" sz="14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 rot="10800000" flipV="1">
            <a:off x="7253287" y="5586556"/>
            <a:ext cx="739231" cy="779236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lIns="68580" tIns="60960" rIns="68580" bIns="60960" anchor="ctr"/>
          <a:lstStyle/>
          <a:p>
            <a:pPr algn="ctr"/>
            <a:r>
              <a:rPr lang="ru-RU" sz="13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100,1</a:t>
            </a:r>
            <a:endParaRPr lang="ru-RU" sz="13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76" y="6332797"/>
            <a:ext cx="6244756" cy="52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43296" y="6344294"/>
            <a:ext cx="5631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0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200044"/>
              </p:ext>
            </p:extLst>
          </p:nvPr>
        </p:nvGraphicFramePr>
        <p:xfrm>
          <a:off x="850453" y="1385131"/>
          <a:ext cx="7681912" cy="411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Лист" r:id="rId3" imgW="7486785" imgH="4114800" progId="Excel.Sheet.8">
                  <p:embed/>
                </p:oleObj>
              </mc:Choice>
              <mc:Fallback>
                <p:oleObj name="Лист" r:id="rId3" imgW="7486785" imgH="4114800" progId="Excel.Sheet.8">
                  <p:embed/>
                  <p:pic>
                    <p:nvPicPr>
                      <p:cNvPr id="0" name="Picture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453" y="1385131"/>
                        <a:ext cx="7681912" cy="411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5470C-5A39-4D2F-B310-BA26238AB94A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45127" y="5570761"/>
            <a:ext cx="1975613" cy="295312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ОБРАЗОВАНИЕ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8272" y="5137373"/>
            <a:ext cx="1835054" cy="36732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КУЛЬТУРА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71405" y="5245323"/>
            <a:ext cx="2160240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ФИЗКУЛЬТУРА И СПОРТ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2666" y="5578698"/>
            <a:ext cx="1955309" cy="504056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99592" y="1052736"/>
            <a:ext cx="1368407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тыс.руб.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1916832"/>
            <a:ext cx="215900" cy="215900"/>
          </a:xfrm>
          <a:prstGeom prst="rect">
            <a:avLst/>
          </a:prstGeom>
          <a:solidFill>
            <a:srgbClr val="E888D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2493095"/>
            <a:ext cx="215900" cy="215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732165" y="1844229"/>
            <a:ext cx="1872208" cy="43264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732165" y="2420293"/>
            <a:ext cx="1800200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603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РАСХОДЫ РАЙОННОГО БЮДЖЕТА ПО ОТРАСЛЯМ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СОЦИАЛЬНОЙ СФЕРЫ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2021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052513"/>
            <a:ext cx="8785225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Отчет  об  исполнении  бюджета  содержит  данные  об исполнении  бюджета  по  доходам,  расходам  и  источникам  финансирования  дефицита  бюджета  в  соответствии  с бюджетной классификацией Российской Федерации.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Годовой  отчет  об  исполнении  районного бюджета подлежит  рассмотрению представительным органом муниципального образования и утверждению решением представительного органа.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В  отчете  об  исполнении  районного  бюджета  указывается сколько и каких доходов поступило в бюджет за год и куда эти денежные средства были израсходованы.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Что такое отчет об исполнении районного бюджета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22812-8933-4F4E-A021-067F45942AF7}" type="slidenum">
              <a:rPr lang="ru-RU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850107"/>
              </p:ext>
            </p:extLst>
          </p:nvPr>
        </p:nvGraphicFramePr>
        <p:xfrm>
          <a:off x="468313" y="804863"/>
          <a:ext cx="489585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Лист" r:id="rId3" imgW="3914843" imgH="2733765" progId="Excel.Sheet.8">
                  <p:embed/>
                </p:oleObj>
              </mc:Choice>
              <mc:Fallback>
                <p:oleObj name="Лист" r:id="rId3" imgW="3914843" imgH="273376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804863"/>
                        <a:ext cx="4895850" cy="310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4ED3D-C535-43E8-BAD7-77209FFD5439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4005064"/>
            <a:ext cx="215900" cy="215900"/>
          </a:xfrm>
          <a:prstGeom prst="rect">
            <a:avLst/>
          </a:prstGeom>
          <a:solidFill>
            <a:srgbClr val="FFFF75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20740" y="5724946"/>
            <a:ext cx="215900" cy="215901"/>
          </a:xfrm>
          <a:prstGeom prst="rect">
            <a:avLst/>
          </a:prstGeom>
          <a:solidFill>
            <a:srgbClr val="EE79F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539552" y="3861048"/>
            <a:ext cx="2808312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222268"/>
                </a:solidFill>
                <a:cs typeface="Times New Roman" pitchFamily="18" charset="0"/>
              </a:rPr>
              <a:t>Общее образование</a:t>
            </a: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Arial" charset="0"/>
              </a:rPr>
              <a:t>(обеспечение деятельности 8 </a:t>
            </a: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школ)</a:t>
            </a:r>
            <a:endParaRPr lang="ru-RU" b="1" dirty="0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3437334" y="5456211"/>
            <a:ext cx="3312368" cy="115881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>
                <a:solidFill>
                  <a:srgbClr val="222268"/>
                </a:solidFill>
                <a:cs typeface="Times New Roman" pitchFamily="18" charset="0"/>
              </a:rPr>
              <a:t>Другие вопросы в области образования</a:t>
            </a:r>
          </a:p>
          <a:p>
            <a:pPr>
              <a:defRPr/>
            </a:pPr>
            <a:endParaRPr lang="ru-RU" sz="1400" b="1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553" y="5175225"/>
            <a:ext cx="215900" cy="215900"/>
          </a:xfrm>
          <a:prstGeom prst="rect">
            <a:avLst/>
          </a:prstGeom>
          <a:solidFill>
            <a:srgbClr val="85D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611560" y="5085184"/>
            <a:ext cx="259228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222268"/>
                </a:solidFill>
                <a:cs typeface="Times New Roman" pitchFamily="18" charset="0"/>
              </a:rPr>
              <a:t>Дошкольное образование</a:t>
            </a:r>
          </a:p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cs typeface="Arial" charset="0"/>
              </a:rPr>
              <a:t>(обеспечение деятельности 4 детских садов)</a:t>
            </a:r>
            <a:endParaRPr lang="ru-RU" sz="1400" b="1" dirty="0">
              <a:solidFill>
                <a:srgbClr val="222268"/>
              </a:solidFill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3933056"/>
            <a:ext cx="215900" cy="215900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509342" y="3804915"/>
            <a:ext cx="3096344" cy="1008113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Молодежная политика и оздоровление детей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(организация летнего отдыха детей)</a:t>
            </a:r>
          </a:p>
        </p:txBody>
      </p:sp>
      <p:pic>
        <p:nvPicPr>
          <p:cNvPr id="42" name="Picture 3" descr="C:\Документы Алексеевой\БЮДЖЕТ ДЛЯ ГРАЖДАН\бг картинки\бг\648a50e53c93.jpg"/>
          <p:cNvPicPr>
            <a:picLocks noChangeAspect="1" noChangeArrowheads="1"/>
          </p:cNvPicPr>
          <p:nvPr/>
        </p:nvPicPr>
        <p:blipFill>
          <a:blip r:embed="rId5"/>
          <a:srcRect b="4051"/>
          <a:stretch>
            <a:fillRect/>
          </a:stretch>
        </p:blipFill>
        <p:spPr bwMode="auto">
          <a:xfrm>
            <a:off x="6875463" y="1844675"/>
            <a:ext cx="2033587" cy="14398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4" name="Picture 6" descr="C:\Users\Kolobova\Desktop\i.jpg"/>
          <p:cNvPicPr>
            <a:picLocks noChangeAspect="1" noChangeArrowheads="1"/>
          </p:cNvPicPr>
          <p:nvPr/>
        </p:nvPicPr>
        <p:blipFill>
          <a:blip r:embed="rId6"/>
          <a:srcRect l="1143" t="8158" r="13815"/>
          <a:stretch>
            <a:fillRect/>
          </a:stretch>
        </p:blipFill>
        <p:spPr bwMode="auto">
          <a:xfrm>
            <a:off x="6875463" y="5084763"/>
            <a:ext cx="2089150" cy="16224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5" name="Picture 4" descr="C:\Users\Kolobova\Desktop\iоо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6875463" y="3500438"/>
            <a:ext cx="2051050" cy="1366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6" name="Блок-схема: альтернативный процесс 45"/>
          <p:cNvSpPr/>
          <p:nvPr/>
        </p:nvSpPr>
        <p:spPr>
          <a:xfrm>
            <a:off x="5364088" y="1052737"/>
            <a:ext cx="3779912" cy="72008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ВСЕГО на образование = </a:t>
            </a:r>
            <a:r>
              <a:rPr lang="ru-RU" sz="2400" b="1" dirty="0" smtClean="0">
                <a:solidFill>
                  <a:srgbClr val="222268"/>
                </a:solidFill>
                <a:latin typeface="Arial" charset="0"/>
                <a:cs typeface="Times New Roman" pitchFamily="18" charset="0"/>
              </a:rPr>
              <a:t>186151,1</a:t>
            </a:r>
            <a:r>
              <a:rPr lang="ru-RU" sz="2400" b="1" dirty="0" smtClean="0">
                <a:solidFill>
                  <a:srgbClr val="222268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rgbClr val="222268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ОБРАЗОВАНИЕ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grpSp>
        <p:nvGrpSpPr>
          <p:cNvPr id="32807" name="Прямоугольник 22"/>
          <p:cNvGrpSpPr>
            <a:grpSpLocks/>
          </p:cNvGrpSpPr>
          <p:nvPr/>
        </p:nvGrpSpPr>
        <p:grpSpPr bwMode="auto">
          <a:xfrm>
            <a:off x="3203575" y="4868863"/>
            <a:ext cx="244475" cy="244475"/>
            <a:chOff x="192" y="3283"/>
            <a:chExt cx="154" cy="154"/>
          </a:xfrm>
        </p:grpSpPr>
        <p:pic>
          <p:nvPicPr>
            <p:cNvPr id="32809" name="Прямоугольник 22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3283"/>
              <a:ext cx="154" cy="15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2810" name="Text Box 51"/>
            <p:cNvSpPr txBox="1">
              <a:spLocks noChangeArrowheads="1"/>
            </p:cNvSpPr>
            <p:nvPr/>
          </p:nvSpPr>
          <p:spPr bwMode="auto">
            <a:xfrm>
              <a:off x="204" y="3294"/>
              <a:ext cx="136" cy="1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/>
            </a:p>
          </p:txBody>
        </p:sp>
      </p:grpSp>
      <p:sp>
        <p:nvSpPr>
          <p:cNvPr id="32808" name="Text Box 52"/>
          <p:cNvSpPr txBox="1">
            <a:spLocks noChangeArrowheads="1"/>
          </p:cNvSpPr>
          <p:nvPr/>
        </p:nvSpPr>
        <p:spPr bwMode="auto">
          <a:xfrm>
            <a:off x="3635375" y="4868863"/>
            <a:ext cx="26638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</a:rPr>
              <a:t>Дополнительное образование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трелка вправо 24"/>
          <p:cNvSpPr/>
          <p:nvPr/>
        </p:nvSpPr>
        <p:spPr>
          <a:xfrm>
            <a:off x="6286177" y="1645121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286177" y="2509217"/>
            <a:ext cx="504056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B5B34-D875-4DEA-8604-F3423905C53F}" type="slidenum">
              <a:rPr lang="ru-RU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5878" name="Group 38"/>
          <p:cNvGraphicFramePr>
            <a:graphicFrameLocks noGrp="1"/>
          </p:cNvGraphicFramePr>
          <p:nvPr/>
        </p:nvGraphicFramePr>
        <p:xfrm>
          <a:off x="395288" y="1125538"/>
          <a:ext cx="5616575" cy="2159000"/>
        </p:xfrm>
        <a:graphic>
          <a:graphicData uri="http://schemas.openxmlformats.org/drawingml/2006/table">
            <a:tbl>
              <a:tblPr/>
              <a:tblGrid>
                <a:gridCol w="561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Обеспечение деятельности 1 учреждения культуры, реализация мероприятий в сфере культуры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Реализация мероприятий в сфере физической культуры и спорта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87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025177"/>
              </p:ext>
            </p:extLst>
          </p:nvPr>
        </p:nvGraphicFramePr>
        <p:xfrm>
          <a:off x="7019925" y="1125538"/>
          <a:ext cx="1584325" cy="2159001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1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2127,6 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1208,7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тыс.руб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64" name="Picture 40" descr="DK"/>
          <p:cNvPicPr>
            <a:picLocks noChangeAspect="1" noChangeArrowheads="1"/>
          </p:cNvPicPr>
          <p:nvPr/>
        </p:nvPicPr>
        <p:blipFill>
          <a:blip r:embed="rId2"/>
          <a:srcRect b="34962"/>
          <a:stretch>
            <a:fillRect/>
          </a:stretch>
        </p:blipFill>
        <p:spPr bwMode="auto">
          <a:xfrm>
            <a:off x="1404938" y="3429000"/>
            <a:ext cx="64801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БЮДЖЕТНЫХ СРЕДСТ НАПРАВЛЕНО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ИЗ РАЙОННОГО БЮДЖЕТА НА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КУЛЬТУРУ И СПОРТ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alunki.com.ua/images/Dec/03/fbe885a3cdebba96508382056359d492/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4872" r="18723"/>
          <a:stretch>
            <a:fillRect/>
          </a:stretch>
        </p:blipFill>
        <p:spPr bwMode="auto">
          <a:xfrm>
            <a:off x="827584" y="2348880"/>
            <a:ext cx="2091146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22FA3-3660-496C-9316-85DDD54317F9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5661250"/>
            <a:ext cx="5472608" cy="108011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Компенсация части родительской платы за содержание ребенка в ДДУ 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801,6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тыс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. 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6801" y="1081187"/>
            <a:ext cx="5267337" cy="2203797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социальных выплат на содержание ребенка в семье опекуна и приемной семье, а также вознаграждение, причитающееся приемному родителю =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3347,2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904" y="3356993"/>
            <a:ext cx="5126234" cy="223224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Осуществление полномочий по обеспечению детей-сирот и детей, оставшихся без попечения родителей, жилыми помещениями, проведение ремонта жилых помещений, собственниками которых являются дети-сироты и дети, оставшиеся без попечения родителей =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3265,0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тыс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. руб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Kolobova\Desktop\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6896" b="6752"/>
          <a:stretch>
            <a:fillRect/>
          </a:stretch>
        </p:blipFill>
        <p:spPr bwMode="auto">
          <a:xfrm>
            <a:off x="179512" y="1124744"/>
            <a:ext cx="1944217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Kolobova\Desktop\в.jpg"/>
          <p:cNvPicPr>
            <a:picLocks noChangeAspect="1" noChangeArrowheads="1"/>
          </p:cNvPicPr>
          <p:nvPr/>
        </p:nvPicPr>
        <p:blipFill>
          <a:blip r:embed="rId4" cstate="print"/>
          <a:srcRect l="12903" b="14779"/>
          <a:stretch>
            <a:fillRect/>
          </a:stretch>
        </p:blipFill>
        <p:spPr bwMode="auto">
          <a:xfrm>
            <a:off x="179512" y="3789040"/>
            <a:ext cx="1944216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3" descr="C:\Users\Kolobova\Desktop\18150_large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r="3718"/>
          <a:stretch>
            <a:fillRect/>
          </a:stretch>
        </p:blipFill>
        <p:spPr bwMode="auto">
          <a:xfrm>
            <a:off x="900113" y="5157788"/>
            <a:ext cx="1943100" cy="14398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ОСНОВНЫЕ НАПРАВЛЕНИЯ РАСХОДОВАНИЯ БЮДЖЕТНЫХ СРЕДСТ НА СОЦИАЛЬНУЮ ПОЛИТИКУ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>
            <a:endCxn id="0" idx="0"/>
          </p:cNvCxnSpPr>
          <p:nvPr/>
        </p:nvCxnSpPr>
        <p:spPr>
          <a:xfrm flipH="1">
            <a:off x="1476375" y="4292600"/>
            <a:ext cx="431800" cy="64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0" idx="0"/>
          </p:cNvCxnSpPr>
          <p:nvPr/>
        </p:nvCxnSpPr>
        <p:spPr>
          <a:xfrm>
            <a:off x="3132138" y="4221163"/>
            <a:ext cx="323850" cy="72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3" name="Picture 1" descr="C:\Users\Kolobova\Desktop\бен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1976"/>
            <a:ext cx="4355975" cy="3382820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40038" y="4957043"/>
            <a:ext cx="2160463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Содержание дорог =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929,0</a:t>
            </a: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5048" y="3464681"/>
            <a:ext cx="4320480" cy="108012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Поступившие в </a:t>
            </a:r>
            <a:r>
              <a:rPr lang="ru-RU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акцизы на нефтепродукты направлены 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4941168"/>
            <a:ext cx="1800200" cy="165618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Ремонт дорог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13445,8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ru-RU" sz="24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CBDC-8FB4-499B-B7E8-226BDEE0D5A3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37902" name="Picture 8" descr="C:\Users\Ryjova\Desktop\km_11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6011863" y="4059238"/>
            <a:ext cx="2881312" cy="2106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903" name="Picture 7" descr="C:\Users\Ryjova\Desktop\i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364163" y="1125538"/>
            <a:ext cx="2916237" cy="1943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ИСПОЛЬЗОВАНИЕ СРЕДСТ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ДОРОЖНОГО ФОНДА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  <a:endParaRPr lang="ru-RU" sz="20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A27CE-9812-4241-A986-D8A8A9B01295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5385" y="1043781"/>
            <a:ext cx="3036710" cy="151130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Дотация на выравнивание бюджетной обеспеченности поселений 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3625,4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93103" y="1262567"/>
            <a:ext cx="4934017" cy="1077443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Субвенции на осуществление государственных полномочий РФ по первичному воинскому учету 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755,7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93103" y="811196"/>
            <a:ext cx="4934017" cy="1743885"/>
          </a:xfrm>
          <a:prstGeom prst="roundRect">
            <a:avLst>
              <a:gd name="adj" fmla="val 33393"/>
            </a:avLst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84019" y="4744194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64288" y="2420888"/>
            <a:ext cx="1317467" cy="576064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>
              <a:solidFill>
                <a:srgbClr val="17375E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38936" name="Objec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485865"/>
              </p:ext>
            </p:extLst>
          </p:nvPr>
        </p:nvGraphicFramePr>
        <p:xfrm>
          <a:off x="1490663" y="2470150"/>
          <a:ext cx="492125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4" name="Лист" r:id="rId3" imgW="3686243" imgH="2314575" progId="Excel.Sheet.8">
                  <p:embed/>
                </p:oleObj>
              </mc:Choice>
              <mc:Fallback>
                <p:oleObj name="Лист" r:id="rId3" imgW="3686243" imgH="2314575" progId="Excel.Sheet.8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470150"/>
                        <a:ext cx="4921250" cy="300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900779" y="4944670"/>
            <a:ext cx="5714893" cy="132274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рямая соединительная линия 14"/>
          <p:cNvSpPr/>
          <p:nvPr/>
        </p:nvSpPr>
        <p:spPr>
          <a:xfrm flipH="1">
            <a:off x="4500563" y="2060575"/>
            <a:ext cx="503237" cy="647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1763713" y="2205038"/>
            <a:ext cx="431800" cy="15843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5940425" y="3860800"/>
            <a:ext cx="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ФИНАНСОВАЯ ПОМОЩЬ БЮДЖЕТАМ ПОСЕЛЕНИЙ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 rot="10800000" flipV="1">
            <a:off x="4211959" y="4992330"/>
            <a:ext cx="3109534" cy="127508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межбюджетные трансферты, передаваемые поселениям для решения вопросов местного 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значений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= </a:t>
            </a:r>
            <a:r>
              <a:rPr lang="ru-RU" sz="16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3614,8 </a:t>
            </a:r>
            <a:r>
              <a:rPr lang="ru-RU" sz="1600" b="1" dirty="0" err="1" smtClean="0">
                <a:solidFill>
                  <a:schemeClr val="tx1"/>
                </a:solidFill>
                <a:cs typeface="Times New Roman" pitchFamily="18" charset="0"/>
              </a:rPr>
              <a:t>тыс.руб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8" name="Прямая соединительная линия 17"/>
          <p:cNvSpPr/>
          <p:nvPr/>
        </p:nvSpPr>
        <p:spPr>
          <a:xfrm flipH="1">
            <a:off x="5003800" y="4231900"/>
            <a:ext cx="503237" cy="6477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7E5F32-5994-4E5B-8B69-2B6FC6D65984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4032448" cy="2585323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РАЗРАБОТЧИК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Финансовый отдел администрации 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Хотынецкого района</a:t>
            </a: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ВЫШЕСТОЯЩИЙ ОРГАН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Администрация Хотынецкого района</a:t>
            </a:r>
            <a:endParaRPr lang="en-US" b="1">
              <a:solidFill>
                <a:schemeClr val="tx1"/>
              </a:solidFill>
            </a:endParaRPr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88640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Контактная информация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837574"/>
            <a:ext cx="4032448" cy="255603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МЕСТОНАХОЖДЕНИЕ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Орловская область, пгт.Хотынец, ул.Ленина, д.40</a:t>
            </a:r>
            <a:endParaRPr lang="en-US" b="1">
              <a:solidFill>
                <a:schemeClr val="tx1"/>
              </a:solidFill>
            </a:endParaRP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КОНТАКТНЫЙ ТЕЛЕФОН</a:t>
            </a:r>
            <a:r>
              <a:rPr lang="en-US" b="1">
                <a:solidFill>
                  <a:schemeClr val="tx1"/>
                </a:solidFill>
              </a:rPr>
              <a:t>/</a:t>
            </a:r>
            <a:r>
              <a:rPr lang="ru-RU" b="1">
                <a:solidFill>
                  <a:schemeClr val="tx1"/>
                </a:solidFill>
              </a:rPr>
              <a:t>ФАКС</a:t>
            </a:r>
            <a:endParaRPr lang="en-US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8(48642)</a:t>
            </a:r>
            <a:r>
              <a:rPr lang="ru-RU" b="1">
                <a:solidFill>
                  <a:schemeClr val="tx1"/>
                </a:solidFill>
                <a:latin typeface="Arial" charset="0"/>
              </a:rPr>
              <a:t>21037</a:t>
            </a:r>
            <a:r>
              <a:rPr lang="ru-RU" b="1">
                <a:solidFill>
                  <a:schemeClr val="tx1"/>
                </a:solidFill>
              </a:rPr>
              <a:t>  8(48642)21111</a:t>
            </a:r>
          </a:p>
          <a:p>
            <a:pPr algn="ctr"/>
            <a:endParaRPr lang="ru-RU" b="1">
              <a:solidFill>
                <a:schemeClr val="tx1"/>
              </a:solidFill>
            </a:endParaRPr>
          </a:p>
          <a:p>
            <a:pPr algn="ctr"/>
            <a:r>
              <a:rPr lang="ru-RU" b="1">
                <a:solidFill>
                  <a:schemeClr val="tx1"/>
                </a:solidFill>
              </a:rPr>
              <a:t>АДРЕС ЭЛЕКТРОННОЙ ПОЧТЫ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hotfinansy@hot.orel.ru</a:t>
            </a:r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39945" name="Picture 11" descr="ADM"/>
          <p:cNvPicPr>
            <a:picLocks noChangeAspect="1" noChangeArrowheads="1"/>
          </p:cNvPicPr>
          <p:nvPr/>
        </p:nvPicPr>
        <p:blipFill>
          <a:blip r:embed="rId2"/>
          <a:srcRect t="15466" b="29378"/>
          <a:stretch>
            <a:fillRect/>
          </a:stretch>
        </p:blipFill>
        <p:spPr bwMode="auto">
          <a:xfrm>
            <a:off x="395288" y="3357563"/>
            <a:ext cx="84248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 из дене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627313" cy="23463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Содержимое 4"/>
          <p:cNvSpPr txBox="1">
            <a:spLocks/>
          </p:cNvSpPr>
          <p:nvPr/>
        </p:nvSpPr>
        <p:spPr>
          <a:xfrm>
            <a:off x="2915816" y="1412776"/>
            <a:ext cx="5544319" cy="1532334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	Консолидированный бюджет </a:t>
            </a:r>
            <a:r>
              <a:rPr lang="ru-RU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Хотынецкого муниципального</a:t>
            </a:r>
            <a:r>
              <a:rPr lang="ru-RU" sz="2800" b="1">
                <a:solidFill>
                  <a:schemeClr val="bg1"/>
                </a:solidFill>
                <a:cs typeface="Times New Roman" pitchFamily="18" charset="0"/>
              </a:rPr>
              <a:t> района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39552" y="4149080"/>
            <a:ext cx="2160240" cy="1800200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 Хотынецкого района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491880" y="3789040"/>
            <a:ext cx="5328592" cy="2592288"/>
          </a:xfrm>
          <a:prstGeom prst="flowChartAlternateProcess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Бюджеты поселений Хотынецкого района:</a:t>
            </a:r>
          </a:p>
          <a:p>
            <a:pPr algn="just">
              <a:defRPr/>
            </a:pPr>
            <a:r>
              <a:rPr lang="ru-RU" b="1">
                <a:solidFill>
                  <a:srgbClr val="005392"/>
                </a:solidFill>
                <a:latin typeface="Arial" charset="0"/>
                <a:cs typeface="Arial" charset="0"/>
              </a:rPr>
              <a:t>городское поселение Хотынец, Аболмасовское с/п, Алехинское с/п, Богородицкое с/п, Ильинское с/п, Краснорябинское с/п, Меловское с/п, Студеновское с/п, Хотимль-Кузменковское с/п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2195513" y="2924175"/>
            <a:ext cx="1439862" cy="1225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948488" y="2924175"/>
            <a:ext cx="719137" cy="865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827088" y="260350"/>
            <a:ext cx="7632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>
                <a:solidFill>
                  <a:srgbClr val="000099"/>
                </a:solidFill>
                <a:latin typeface="Verdana" pitchFamily="34" charset="0"/>
              </a:rPr>
              <a:t>БЮДЖЕТНАЯ СИСТЕМА ХОТЫНЕЦКОГО МУНИЦИПАЛЬНОГО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Из чего складываются доходы бюджета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611188" y="2565400"/>
            <a:ext cx="300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0" y="90805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Доходы бюджета – безвозмездные и безвозвратные поступления </a:t>
            </a:r>
          </a:p>
          <a:p>
            <a:pPr algn="ctr"/>
            <a:r>
              <a:rPr lang="ru-RU" sz="2000" b="1">
                <a:solidFill>
                  <a:schemeClr val="tx1"/>
                </a:solidFill>
                <a:latin typeface="Arial" charset="0"/>
              </a:rPr>
              <a:t>денежных средств в бюджет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уплаты налогов, установленных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Налоговым кодексом РФ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(земельный налог,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доходы физических лиц,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 на имущество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акцизы и др.)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1844824"/>
            <a:ext cx="2987824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Безвозмездные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Поступления от других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бюджетов бюджетной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системы, граждан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организаций (межбюд-жетные поступления из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федерального и областного бюджетов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 дотаций, субвенций,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субсидий,  поступления от  юридических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физических лиц, кроме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налоговых и неналоговых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доходов)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1844824"/>
            <a:ext cx="2808312" cy="4752528"/>
          </a:xfrm>
          <a:prstGeom prst="roundRect">
            <a:avLst/>
          </a:prstGeom>
          <a:solidFill>
            <a:srgbClr val="43CE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Неналоговые доходы </a:t>
            </a:r>
          </a:p>
          <a:p>
            <a:pPr algn="ctr">
              <a:defRPr/>
            </a:pPr>
            <a:endParaRPr lang="ru-RU" sz="16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Поступления от уплаты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пошлин и сборов,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установленных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законодательством РФ,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доходы от использования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государственного (муниципального)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имущества, плата за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негативное воздействие на окружающую среду, 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штрафы за нарушение 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Arial" charset="0"/>
                <a:cs typeface="Arial" charset="0"/>
              </a:rPr>
              <a:t>законодательства и др.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C5331-E63B-4003-9670-0A29409BD9AA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Распределение расходов по основным функциям органов местного самоуправления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5DFBF-0B23-4DF5-B6E7-E5A71DCBC4D9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8435" name="Прямоугольник 9"/>
          <p:cNvSpPr>
            <a:spLocks noChangeArrowheads="1"/>
          </p:cNvSpPr>
          <p:nvPr/>
        </p:nvSpPr>
        <p:spPr bwMode="auto">
          <a:xfrm>
            <a:off x="188913" y="1052513"/>
            <a:ext cx="87757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b="1">
                <a:solidFill>
                  <a:schemeClr val="tx1"/>
                </a:solidFill>
                <a:cs typeface="Times New Roman" pitchFamily="18" charset="0"/>
              </a:rPr>
              <a:t>Расходы бюджета </a:t>
            </a: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pPr algn="just">
              <a:buFont typeface="Wingdings" pitchFamily="2" charset="2"/>
              <a:buChar char="v"/>
            </a:pPr>
            <a:r>
              <a:rPr lang="ru-RU">
                <a:solidFill>
                  <a:schemeClr val="tx1"/>
                </a:solidFill>
                <a:cs typeface="Times New Roman" pitchFamily="18" charset="0"/>
              </a:rPr>
              <a:t>Расходы формируются по разделам (подразделам), по ведомствам, по муниципальным программам.</a:t>
            </a:r>
          </a:p>
          <a:p>
            <a:pPr algn="ctr"/>
            <a:endParaRPr lang="ru-RU" sz="800" b="1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НАПРАВЛЕНИЯ РАСХОДОВ БЮДЖЕТА </a:t>
            </a:r>
            <a:endParaRPr lang="ru-RU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436" name="Прямоугольник 22"/>
          <p:cNvPicPr>
            <a:picLocks noChangeArrowheads="1"/>
          </p:cNvPicPr>
          <p:nvPr/>
        </p:nvPicPr>
        <p:blipFill>
          <a:blip r:embed="rId2"/>
          <a:srcRect r="18813"/>
          <a:stretch>
            <a:fillRect/>
          </a:stretch>
        </p:blipFill>
        <p:spPr bwMode="auto">
          <a:xfrm>
            <a:off x="658813" y="4437063"/>
            <a:ext cx="70866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nr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716338"/>
            <a:ext cx="71929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nr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3716338"/>
            <a:ext cx="7921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Прямоугольник 22"/>
          <p:cNvPicPr>
            <a:picLocks noChangeArrowheads="1"/>
          </p:cNvPicPr>
          <p:nvPr/>
        </p:nvPicPr>
        <p:blipFill>
          <a:blip r:embed="rId2"/>
          <a:srcRect l="91663"/>
          <a:stretch>
            <a:fillRect/>
          </a:stretch>
        </p:blipFill>
        <p:spPr bwMode="auto">
          <a:xfrm>
            <a:off x="7766050" y="4437063"/>
            <a:ext cx="72707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3038E-7A64-4E83-905A-2F6D69D70A51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0" y="10525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Сбалансированность бюджета по доходам и расходам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основополагающее требование, предъявляемое к органам, составляющим и утверждающим бюджет</a:t>
            </a:r>
          </a:p>
        </p:txBody>
      </p:sp>
      <p:graphicFrame>
        <p:nvGraphicFramePr>
          <p:cNvPr id="19472" name="Object 16"/>
          <p:cNvGraphicFramePr>
            <a:graphicFrameLocks noGrp="1"/>
          </p:cNvGraphicFramePr>
          <p:nvPr/>
        </p:nvGraphicFramePr>
        <p:xfrm>
          <a:off x="5457825" y="1649413"/>
          <a:ext cx="3001963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r:id="rId3" imgW="3005588" imgH="2786113" progId="Excel.Sheet.8">
                  <p:embed/>
                </p:oleObj>
              </mc:Choice>
              <mc:Fallback>
                <p:oleObj r:id="rId3" imgW="3005588" imgH="2786113" progId="Excel.Sheet.8">
                  <p:embed/>
                  <p:pic>
                    <p:nvPicPr>
                      <p:cNvPr id="0" name="Picture 1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1649413"/>
                        <a:ext cx="3001963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750" y="4411663"/>
            <a:ext cx="410368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расходов над доходами образуется дефицит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(необходимы источники покрытия дефицита, можно например использовать остатки средств или привлечь средства в долг)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363" y="4508500"/>
            <a:ext cx="3860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случае превышения доходов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над расходами образуется профицит  бюджета (можно накапливать резервы, погашать имеющиеся долги)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Сбалансированность бюджета по доходам и расходам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graphicFrame>
        <p:nvGraphicFramePr>
          <p:cNvPr id="19473" name="Object 17"/>
          <p:cNvGraphicFramePr>
            <a:graphicFrameLocks noGrp="1"/>
          </p:cNvGraphicFramePr>
          <p:nvPr/>
        </p:nvGraphicFramePr>
        <p:xfrm>
          <a:off x="920750" y="1649413"/>
          <a:ext cx="3003550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r:id="rId5" imgW="3005588" imgH="2786113" progId="Excel.Sheet.8">
                  <p:embed/>
                </p:oleObj>
              </mc:Choice>
              <mc:Fallback>
                <p:oleObj r:id="rId5" imgW="3005588" imgH="2786113" progId="Excel.Sheet.8">
                  <p:embed/>
                  <p:pic>
                    <p:nvPicPr>
                      <p:cNvPr id="0" name="Picture 1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649413"/>
                        <a:ext cx="3003550" cy="278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768151"/>
              </p:ext>
            </p:extLst>
          </p:nvPr>
        </p:nvGraphicFramePr>
        <p:xfrm>
          <a:off x="468313" y="939800"/>
          <a:ext cx="7820025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Лист" r:id="rId3" imgW="7819957" imgH="5838735" progId="Excel.Sheet.8">
                  <p:embed/>
                </p:oleObj>
              </mc:Choice>
              <mc:Fallback>
                <p:oleObj name="Лист" r:id="rId3" imgW="7819957" imgH="583873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39800"/>
                        <a:ext cx="7820025" cy="584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985C6-7938-4BC6-AC23-66010EDBB785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2159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2924944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580408" y="1988666"/>
            <a:ext cx="3240064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Уточненный годовой план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580484" y="2853481"/>
            <a:ext cx="3023964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Фактическое исполнение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5467" y="6040785"/>
            <a:ext cx="1152128" cy="360040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Доходы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717255" y="6044333"/>
            <a:ext cx="1368151" cy="425901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Расходы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157407" y="5952448"/>
            <a:ext cx="2752085" cy="89277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Дефицит/</a:t>
            </a:r>
            <a:r>
              <a:rPr lang="ru-RU" sz="20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Профицит</a:t>
            </a:r>
            <a:endParaRPr lang="ru-RU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553200" y="6292929"/>
            <a:ext cx="2133600" cy="42854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Муниципальный долг</a:t>
            </a:r>
          </a:p>
        </p:txBody>
      </p:sp>
      <p:sp>
        <p:nvSpPr>
          <p:cNvPr id="20512" name="Text Box 29"/>
          <p:cNvSpPr txBox="1">
            <a:spLocks noChangeArrowheads="1"/>
          </p:cNvSpPr>
          <p:nvPr/>
        </p:nvSpPr>
        <p:spPr bwMode="auto">
          <a:xfrm>
            <a:off x="395288" y="260350"/>
            <a:ext cx="849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ИСПОЛНЕНИЕ КОНСОЛИДИРОВАННОГО БЮДЖЕТА ЗА </a:t>
            </a:r>
            <a:r>
              <a:rPr lang="ru-RU" sz="2000" b="1" dirty="0" smtClean="0">
                <a:solidFill>
                  <a:srgbClr val="000099"/>
                </a:solidFill>
                <a:latin typeface="Arial" charset="0"/>
              </a:rPr>
              <a:t>2021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0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480803"/>
              </p:ext>
            </p:extLst>
          </p:nvPr>
        </p:nvGraphicFramePr>
        <p:xfrm>
          <a:off x="323850" y="1196975"/>
          <a:ext cx="6965950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Лист" r:id="rId3" imgW="6962843" imgH="5095785" progId="Excel.Sheet.8">
                  <p:embed/>
                </p:oleObj>
              </mc:Choice>
              <mc:Fallback>
                <p:oleObj name="Лист" r:id="rId3" imgW="6962843" imgH="5095785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6965950" cy="509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6E5DB-5440-48BC-AB67-D0587D92654B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42578" y="1068611"/>
            <a:ext cx="1368152" cy="50405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Arial"/>
                <a:cs typeface="Times New Roman" pitchFamily="18" charset="0"/>
              </a:rPr>
              <a:t>тыс.руб.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06791" y="242106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06791" y="2995737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23037" y="2276328"/>
            <a:ext cx="2420888" cy="576064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723112" y="2923730"/>
            <a:ext cx="2420888" cy="504726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16216" y="3573016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723037" y="3501008"/>
            <a:ext cx="2420888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286794" y="1143918"/>
            <a:ext cx="1656184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268348,8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4412804" y="1141636"/>
            <a:ext cx="1800200" cy="647527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год = 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289048,6</a:t>
            </a:r>
            <a:endParaRPr lang="ru-RU" sz="2400" b="1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36513" y="6191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СКОЛЬКО ДОХОДОВ ПОСТУПИЛО В КОНСОЛИДИРОВАННЫЙ БЮДЖЕТ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2021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2022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B0773-6E86-4B17-A364-66130D6C497D}" type="slidenum">
              <a:rPr lang="ru-RU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22535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075798"/>
              </p:ext>
            </p:extLst>
          </p:nvPr>
        </p:nvGraphicFramePr>
        <p:xfrm>
          <a:off x="207963" y="1368425"/>
          <a:ext cx="8797925" cy="548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Лист" r:id="rId3" imgW="8801100" imgH="5486400" progId="Excel.Sheet.8">
                  <p:embed/>
                </p:oleObj>
              </mc:Choice>
              <mc:Fallback>
                <p:oleObj name="Лист" r:id="rId3" imgW="8801100" imgH="5486400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368425"/>
                        <a:ext cx="8797925" cy="548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64088" y="2276872"/>
            <a:ext cx="215900" cy="215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995563"/>
            <a:ext cx="215900" cy="21590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724128" y="1772816"/>
            <a:ext cx="3312368" cy="1152128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724424" y="2743830"/>
            <a:ext cx="2880023" cy="1009452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005064"/>
            <a:ext cx="215900" cy="2159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52120" y="3645024"/>
            <a:ext cx="2880320" cy="1295055"/>
          </a:xfrm>
          <a:prstGeom prst="flowChartAlternateProcess">
            <a:avLst/>
          </a:prstGeom>
          <a:noFill/>
          <a:ln w="381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0" y="2667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СТРУКТУРА ДОХОДОВ</a:t>
            </a:r>
          </a:p>
          <a:p>
            <a:pPr algn="ctr"/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КОНСОЛИДИРОВАННОГО БЮДЖЕТА РАЙОНА В 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</a:t>
            </a:r>
            <a:r>
              <a:rPr lang="ru-RU" sz="2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ГОДУ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4181</TotalTime>
  <Words>1504</Words>
  <Application>Microsoft Office PowerPoint</Application>
  <PresentationFormat>Экран (4:3)</PresentationFormat>
  <Paragraphs>378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Aharoni</vt:lpstr>
      <vt:lpstr>Arial</vt:lpstr>
      <vt:lpstr>Arial Black</vt:lpstr>
      <vt:lpstr>Calibri</vt:lpstr>
      <vt:lpstr>Times New Roman</vt:lpstr>
      <vt:lpstr>Verdana</vt:lpstr>
      <vt:lpstr>Wingdings</vt:lpstr>
      <vt:lpstr>Тема Office</vt:lpstr>
      <vt:lpstr>Лист Microsoft Excel 97–2003</vt:lpstr>
      <vt:lpstr>Лист Microsoft Excel 97-2003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Sorokina</dc:creator>
  <cp:lastModifiedBy>Пользователь Windows</cp:lastModifiedBy>
  <cp:revision>427</cp:revision>
  <dcterms:created xsi:type="dcterms:W3CDTF">2015-07-30T06:58:30Z</dcterms:created>
  <dcterms:modified xsi:type="dcterms:W3CDTF">2023-03-15T09:28:42Z</dcterms:modified>
</cp:coreProperties>
</file>